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3" r:id="rId2"/>
  </p:sldMasterIdLst>
  <p:notesMasterIdLst>
    <p:notesMasterId r:id="rId29"/>
  </p:notesMasterIdLst>
  <p:sldIdLst>
    <p:sldId id="361" r:id="rId3"/>
    <p:sldId id="4954" r:id="rId4"/>
    <p:sldId id="2134805741" r:id="rId5"/>
    <p:sldId id="373" r:id="rId6"/>
    <p:sldId id="2134805735" r:id="rId7"/>
    <p:sldId id="2134805750" r:id="rId8"/>
    <p:sldId id="2134805748" r:id="rId9"/>
    <p:sldId id="2134805749" r:id="rId10"/>
    <p:sldId id="2134805802" r:id="rId11"/>
    <p:sldId id="2134805742" r:id="rId12"/>
    <p:sldId id="2134805801" r:id="rId13"/>
    <p:sldId id="2134805804" r:id="rId14"/>
    <p:sldId id="2134805803" r:id="rId15"/>
    <p:sldId id="2134805805" r:id="rId16"/>
    <p:sldId id="2134805806" r:id="rId17"/>
    <p:sldId id="2134805810" r:id="rId18"/>
    <p:sldId id="2134805807" r:id="rId19"/>
    <p:sldId id="2134805820" r:id="rId20"/>
    <p:sldId id="2134805808" r:id="rId21"/>
    <p:sldId id="2134805819" r:id="rId22"/>
    <p:sldId id="2134805809" r:id="rId23"/>
    <p:sldId id="2134805821" r:id="rId24"/>
    <p:sldId id="2134805822" r:id="rId25"/>
    <p:sldId id="2134805823" r:id="rId26"/>
    <p:sldId id="2134805824" r:id="rId27"/>
    <p:sldId id="2134805813" r:id="rId28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4954"/>
            <p14:sldId id="2134805741"/>
            <p14:sldId id="373"/>
            <p14:sldId id="2134805735"/>
            <p14:sldId id="2134805750"/>
            <p14:sldId id="2134805748"/>
            <p14:sldId id="2134805749"/>
            <p14:sldId id="2134805802"/>
            <p14:sldId id="2134805742"/>
            <p14:sldId id="2134805801"/>
            <p14:sldId id="2134805804"/>
            <p14:sldId id="2134805803"/>
            <p14:sldId id="2134805805"/>
            <p14:sldId id="2134805806"/>
            <p14:sldId id="2134805810"/>
            <p14:sldId id="2134805807"/>
            <p14:sldId id="2134805820"/>
            <p14:sldId id="2134805808"/>
            <p14:sldId id="2134805819"/>
            <p14:sldId id="2134805809"/>
            <p14:sldId id="2134805821"/>
            <p14:sldId id="2134805822"/>
            <p14:sldId id="2134805823"/>
            <p14:sldId id="2134805824"/>
            <p14:sldId id="2134805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64" d="100"/>
          <a:sy n="64" d="100"/>
        </p:scale>
        <p:origin x="58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4000" dirty="0"/>
            <a:t>Course materials: </a:t>
          </a:r>
          <a:r>
            <a:rPr lang="en-US" sz="4000" b="1" dirty="0">
              <a:solidFill>
                <a:srgbClr val="FFFF00"/>
              </a:solidFill>
            </a:rPr>
            <a:t>timw.info/copilot-dev</a:t>
          </a:r>
          <a:endParaRPr lang="en-US" sz="40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4000" kern="1200" dirty="0"/>
            <a:t>Contact: </a:t>
          </a:r>
          <a:r>
            <a:rPr lang="en-US" sz="40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2"/>
      <dgm:spPr/>
    </dgm:pt>
    <dgm:pt modelId="{9D30D2F7-4B33-4D42-A652-B3E840684F23}" type="pres">
      <dgm:prSet presAssocID="{2B51ECDE-7F91-41EE-83FF-A5A0B30C64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2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2"/>
      <dgm:spPr/>
    </dgm:pt>
    <dgm:pt modelId="{A756F9DA-770F-4E71-BA6F-6782027AA6E6}" type="pres">
      <dgm:prSet presAssocID="{611853A7-54C7-4654-8593-89A6186AA0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904255"/>
          <a:ext cx="13318903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665945" y="18655"/>
          <a:ext cx="9323232" cy="177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96" tIns="0" rIns="352396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Course materials: </a:t>
          </a:r>
          <a:r>
            <a:rPr lang="en-US" sz="4000" b="1" kern="1200" dirty="0">
              <a:solidFill>
                <a:srgbClr val="FFFF00"/>
              </a:solidFill>
            </a:rPr>
            <a:t>timw.info/copilot-dev</a:t>
          </a:r>
          <a:endParaRPr lang="en-US" sz="4000" kern="1200" dirty="0">
            <a:solidFill>
              <a:srgbClr val="FFFF00"/>
            </a:solidFill>
          </a:endParaRPr>
        </a:p>
      </dsp:txBody>
      <dsp:txXfrm>
        <a:off x="752408" y="105118"/>
        <a:ext cx="9150306" cy="1598274"/>
      </dsp:txXfrm>
    </dsp:sp>
    <dsp:sp modelId="{9551A5F1-CFDA-429B-A533-DA941662AD22}">
      <dsp:nvSpPr>
        <dsp:cNvPr id="0" name=""/>
        <dsp:cNvSpPr/>
      </dsp:nvSpPr>
      <dsp:spPr>
        <a:xfrm>
          <a:off x="0" y="3625856"/>
          <a:ext cx="13318903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665945" y="2740255"/>
          <a:ext cx="9323232" cy="177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96" tIns="0" rIns="352396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Contact: </a:t>
          </a:r>
          <a:r>
            <a:rPr lang="en-US" sz="40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sp:txBody>
      <dsp:txXfrm>
        <a:off x="752408" y="2826718"/>
        <a:ext cx="9150306" cy="1598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Tue, 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515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7241" y="-1142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3679424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CD57F-32CF-0029-590E-9AD84A6155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05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0" name="Picture 19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98D908CD-4E79-E541-918B-5C7BF8B82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1" y="-15901"/>
            <a:ext cx="7277618" cy="920761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79AE553-DDE7-3246-A275-03B48F404DAA}"/>
              </a:ext>
            </a:extLst>
          </p:cNvPr>
          <p:cNvSpPr txBox="1">
            <a:spLocks/>
          </p:cNvSpPr>
          <p:nvPr userDrawn="1"/>
        </p:nvSpPr>
        <p:spPr>
          <a:xfrm>
            <a:off x="7484351" y="446808"/>
            <a:ext cx="11010382" cy="14486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chemeClr val="bg1"/>
                </a:solidFill>
              </a:rPr>
              <a:t>Lesson 1: Understanding Kubernetes</a:t>
            </a:r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A4A5DB76-1615-C646-AB17-4F7AF3BDC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1" y="10376"/>
            <a:ext cx="7277618" cy="9181332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1C9B70A1-4246-EF41-A9D4-1747E5B9BA3E}"/>
              </a:ext>
            </a:extLst>
          </p:cNvPr>
          <p:cNvSpPr txBox="1">
            <a:spLocks/>
          </p:cNvSpPr>
          <p:nvPr userDrawn="1"/>
        </p:nvSpPr>
        <p:spPr>
          <a:xfrm>
            <a:off x="7926067" y="2642898"/>
            <a:ext cx="9950790" cy="9510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1.1 Understanding Containers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813062-DB89-FC4C-9952-E517FA6F03F8}"/>
              </a:ext>
            </a:extLst>
          </p:cNvPr>
          <p:cNvSpPr txBox="1">
            <a:spLocks/>
          </p:cNvSpPr>
          <p:nvPr userDrawn="1"/>
        </p:nvSpPr>
        <p:spPr>
          <a:xfrm>
            <a:off x="7926065" y="4038797"/>
            <a:ext cx="9950790" cy="181336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1.2 Containers in Corporate </a:t>
            </a:r>
          </a:p>
          <a:p>
            <a:r>
              <a:rPr lang="en-US" sz="5200"/>
              <a:t>       Environments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3CC864C-E6B4-3D40-BB65-4CFF8F31A588}"/>
              </a:ext>
            </a:extLst>
          </p:cNvPr>
          <p:cNvSpPr txBox="1">
            <a:spLocks/>
          </p:cNvSpPr>
          <p:nvPr userDrawn="1"/>
        </p:nvSpPr>
        <p:spPr>
          <a:xfrm>
            <a:off x="7926063" y="6296965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1.3 The Rise of Kubernetes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6E222FC-2D0D-AC48-9ADE-1071DC9A37EF}"/>
              </a:ext>
            </a:extLst>
          </p:cNvPr>
          <p:cNvSpPr txBox="1">
            <a:spLocks/>
          </p:cNvSpPr>
          <p:nvPr userDrawn="1"/>
        </p:nvSpPr>
        <p:spPr>
          <a:xfrm>
            <a:off x="7926063" y="7606401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1.4 The Kubernetes Ecosystem</a:t>
            </a:r>
          </a:p>
        </p:txBody>
      </p:sp>
    </p:spTree>
    <p:extLst>
      <p:ext uri="{BB962C8B-B14F-4D97-AF65-F5344CB8AC3E}">
        <p14:creationId xmlns:p14="http://schemas.microsoft.com/office/powerpoint/2010/main" val="30973463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-Feed Slide &amp; Vide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C519E6-A1F1-6747-A3F6-20B949715D94}"/>
              </a:ext>
            </a:extLst>
          </p:cNvPr>
          <p:cNvSpPr/>
          <p:nvPr userDrawn="1"/>
        </p:nvSpPr>
        <p:spPr>
          <a:xfrm>
            <a:off x="2642460" y="301843"/>
            <a:ext cx="4301544" cy="373695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605FD-9760-4542-AA9A-73939422455B}"/>
              </a:ext>
            </a:extLst>
          </p:cNvPr>
          <p:cNvSpPr/>
          <p:nvPr userDrawn="1"/>
        </p:nvSpPr>
        <p:spPr>
          <a:xfrm>
            <a:off x="1" y="0"/>
            <a:ext cx="5284922" cy="53547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C83BD3-B120-F546-94C9-3421EA0D53AB}"/>
              </a:ext>
            </a:extLst>
          </p:cNvPr>
          <p:cNvSpPr/>
          <p:nvPr userDrawn="1"/>
        </p:nvSpPr>
        <p:spPr>
          <a:xfrm>
            <a:off x="21225" y="2233230"/>
            <a:ext cx="7479430" cy="6930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1211D7-AC77-0040-827B-FD76A25CC725}"/>
              </a:ext>
            </a:extLst>
          </p:cNvPr>
          <p:cNvSpPr txBox="1">
            <a:spLocks/>
          </p:cNvSpPr>
          <p:nvPr userDrawn="1"/>
        </p:nvSpPr>
        <p:spPr>
          <a:xfrm>
            <a:off x="7516153" y="189441"/>
            <a:ext cx="11010382" cy="13169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Segoe Pro" charset="0"/>
                <a:ea typeface="+mj-ea"/>
                <a:cs typeface="+mj-cs"/>
              </a:defRPr>
            </a:lvl1pPr>
          </a:lstStyle>
          <a:p>
            <a:r>
              <a:rPr lang="en-US" sz="5200" b="1">
                <a:solidFill>
                  <a:schemeClr val="bg1"/>
                </a:solidFill>
              </a:rPr>
              <a:t>Lesson 1: Understanding Kubernetes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7FE959-2BAA-6442-9ACB-CB119AAA646D}"/>
              </a:ext>
            </a:extLst>
          </p:cNvPr>
          <p:cNvSpPr txBox="1">
            <a:spLocks/>
          </p:cNvSpPr>
          <p:nvPr userDrawn="1"/>
        </p:nvSpPr>
        <p:spPr>
          <a:xfrm>
            <a:off x="7926067" y="2642898"/>
            <a:ext cx="9950790" cy="9510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1.1 Understanding Containers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6CC7EA0-7EF0-0944-B1AC-0F3988B8C99C}"/>
              </a:ext>
            </a:extLst>
          </p:cNvPr>
          <p:cNvSpPr txBox="1">
            <a:spLocks/>
          </p:cNvSpPr>
          <p:nvPr userDrawn="1"/>
        </p:nvSpPr>
        <p:spPr>
          <a:xfrm>
            <a:off x="7926065" y="4038797"/>
            <a:ext cx="9950790" cy="181336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1.2 Containers in Corporate </a:t>
            </a:r>
          </a:p>
          <a:p>
            <a:r>
              <a:rPr lang="en-US" sz="5200"/>
              <a:t>       Environments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CD342B2-D10F-6D48-A74A-EF1E126A51B7}"/>
              </a:ext>
            </a:extLst>
          </p:cNvPr>
          <p:cNvSpPr txBox="1">
            <a:spLocks/>
          </p:cNvSpPr>
          <p:nvPr userDrawn="1"/>
        </p:nvSpPr>
        <p:spPr>
          <a:xfrm>
            <a:off x="7926063" y="6296965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1.3 The Rise of Kubernetes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44D6A-E26C-2D4A-A946-D595B1B11FE3}"/>
              </a:ext>
            </a:extLst>
          </p:cNvPr>
          <p:cNvSpPr txBox="1">
            <a:spLocks/>
          </p:cNvSpPr>
          <p:nvPr userDrawn="1"/>
        </p:nvSpPr>
        <p:spPr>
          <a:xfrm>
            <a:off x="7926063" y="7606401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1.4 The Kubernetes Ecosystem</a:t>
            </a:r>
          </a:p>
        </p:txBody>
      </p:sp>
      <p:pic>
        <p:nvPicPr>
          <p:cNvPr id="14" name="Picture 13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E752B01A-0237-D746-881B-4BE22A5F8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673" y="3047166"/>
            <a:ext cx="6893982" cy="41926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6794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3664" y="3195639"/>
            <a:ext cx="9950788" cy="22050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 b="0" baseline="0">
                <a:solidFill>
                  <a:schemeClr val="tx1"/>
                </a:solidFill>
                <a:latin typeface="Segoe Pro" charset="0"/>
              </a:defRPr>
            </a:lvl1pPr>
          </a:lstStyle>
          <a:p>
            <a:r>
              <a:rPr lang="en-US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73663" y="5577076"/>
            <a:ext cx="9950790" cy="2628900"/>
          </a:xfrm>
        </p:spPr>
        <p:txBody>
          <a:bodyPr>
            <a:normAutofit/>
          </a:bodyPr>
          <a:lstStyle>
            <a:lvl1pPr marL="1371600" indent="-1261872" algn="l">
              <a:buNone/>
              <a:tabLst>
                <a:tab pos="1149350" algn="l"/>
              </a:tabLst>
              <a:defRPr sz="5600" b="0" baseline="0">
                <a:solidFill>
                  <a:srgbClr val="000000"/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#.# 	Learning objective or      Sub-lesson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3F234-EB9D-6E5E-B61A-F1696C98AF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C5631-3450-D07D-AE49-6F758CC4E0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531" y="1906969"/>
            <a:ext cx="1542858" cy="3493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8FFDD-FEE0-99C6-E431-B3F22AD370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59734" y="2453800"/>
            <a:ext cx="2396184" cy="234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03345-DB86-E0A1-9A38-3987ECAE07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19606" y="2106211"/>
            <a:ext cx="3802764" cy="307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12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7241" y="-1142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3679424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CD57F-32CF-0029-590E-9AD84A6155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05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9F60F-EF2B-8F45-B026-E22011617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15105888" cy="11155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92280"/>
            <a:ext cx="8077200" cy="6788944"/>
          </a:xfr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4688" y="1892712"/>
            <a:ext cx="8077200" cy="6788944"/>
          </a:xfr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B0BC9-51E5-FD56-3CC4-18BD394677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029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E815FF-ED97-854C-9CA1-F2EAACC17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-114298"/>
            <a:ext cx="15113876" cy="11155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2F564-A9E0-D4A6-DA22-A87AA4D132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517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646D90-D9DC-774A-9902-DD7E84D40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77241" y="-1142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DD9FC-78CB-CC48-03AD-07414DDC5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5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71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358E-A3D5-0E4B-A122-5E5714444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300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61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5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5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447950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9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3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3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9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3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3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056804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685" y="18672"/>
            <a:ext cx="15096358" cy="9272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6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02" y="1974748"/>
            <a:ext cx="14667724" cy="7311144"/>
          </a:xfrm>
        </p:spPr>
        <p:txBody>
          <a:bodyPr>
            <a:noAutofit/>
          </a:bodyPr>
          <a:lstStyle>
            <a:lvl1pPr>
              <a:defRPr sz="4400" baseline="0">
                <a:latin typeface="Open Sans" panose="020B0606030504020204" pitchFamily="34" charset="0"/>
              </a:defRPr>
            </a:lvl1pPr>
            <a:lvl2pPr>
              <a:defRPr sz="4000" baseline="0">
                <a:latin typeface="Open Sans" panose="020B0606030504020204" pitchFamily="34" charset="0"/>
              </a:defRPr>
            </a:lvl2pPr>
            <a:lvl3pPr>
              <a:defRPr sz="3600" baseline="0">
                <a:latin typeface="Open Sans" panose="020B0606030504020204" pitchFamily="34" charset="0"/>
              </a:defRPr>
            </a:lvl3pPr>
            <a:lvl4pPr>
              <a:defRPr sz="3600" baseline="0">
                <a:latin typeface="Open Sans" panose="020B0606030504020204" pitchFamily="34" charset="0"/>
              </a:defRPr>
            </a:lvl4pPr>
            <a:lvl5pPr>
              <a:defRPr sz="36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11.jpeg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57" r:id="rId62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2"/>
            <a:ext cx="16459200" cy="678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128B0A6C-EF38-9441-ADBF-8FE45FA6C46E}" type="datetimeFigureOut">
              <a:rPr lang="en-US" smtClean="0"/>
              <a:pPr/>
              <a:t>Tue, 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6D032D76-6BE4-154B-A130-37D069E423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Segoe Pro" charset="0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•"/>
        <a:defRPr sz="5600" kern="1200">
          <a:solidFill>
            <a:schemeClr val="tx1"/>
          </a:solidFill>
          <a:latin typeface="Segoe Pro" charset="0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Segoe Pro" charset="0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Segoe Pro" charset="0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Segoe Pro" charset="0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uzgun-security/github-enterprise-cloud-configuratio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FAACF69-3017-B7D2-FCBA-AC7EBD5A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333501"/>
            <a:ext cx="16001998" cy="860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4D71-9EFB-887A-BE67-D83747A3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44" y="9715501"/>
            <a:ext cx="18288000" cy="923158"/>
          </a:xfrm>
        </p:spPr>
        <p:txBody>
          <a:bodyPr/>
          <a:lstStyle/>
          <a:p>
            <a:r>
              <a:rPr lang="en-US" sz="2200" dirty="0"/>
              <a:t>Reference: </a:t>
            </a:r>
            <a:r>
              <a:rPr lang="en-US" sz="2200" dirty="0">
                <a:hlinkClick r:id="rId3"/>
              </a:rPr>
              <a:t>https://github.com/dduzgun-security/github-enterprise-cloud-configuration</a:t>
            </a:r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1716C-6780-2A04-F0A5-B83B6E40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Enterprise Cloud (GHEC)</a:t>
            </a:r>
          </a:p>
        </p:txBody>
      </p:sp>
    </p:spTree>
    <p:extLst>
      <p:ext uri="{BB962C8B-B14F-4D97-AF65-F5344CB8AC3E}">
        <p14:creationId xmlns:p14="http://schemas.microsoft.com/office/powerpoint/2010/main" val="399190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1" y="90126"/>
            <a:ext cx="9601198" cy="1121104"/>
          </a:xfrm>
        </p:spPr>
        <p:txBody>
          <a:bodyPr/>
          <a:lstStyle/>
          <a:p>
            <a:r>
              <a:rPr lang="en-US" sz="4800" dirty="0"/>
              <a:t>GPT Basic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4E6C86-3AB7-B56E-9E7C-8D5CA1B2F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9" y="261959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9" y="3891274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9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9" y="6664752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9" y="7936434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285125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78AE-F548-FC79-99A8-D85EC4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Instructions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87FF-CB86-2383-0712-FFA9C41B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Repo: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github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/copilot-instructions.md</a:t>
            </a:r>
          </a:p>
          <a:p>
            <a:r>
              <a:rPr lang="en-US" b="1" dirty="0"/>
              <a:t>Workspace: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github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/instructions/*.instructions.md</a:t>
            </a:r>
          </a:p>
          <a:p>
            <a:pPr lvl="1"/>
            <a:r>
              <a:rPr lang="en-US" dirty="0"/>
              <a:t>YAML directive</a:t>
            </a:r>
          </a:p>
          <a:p>
            <a:pPr lvl="2"/>
            <a:r>
              <a:rPr lang="en-US" dirty="0">
                <a:latin typeface="Roboto Mono" pitchFamily="2" charset="0"/>
                <a:ea typeface="Roboto Mono" pitchFamily="2" charset="0"/>
              </a:rPr>
              <a:t>---</a:t>
            </a:r>
          </a:p>
          <a:p>
            <a:pPr lvl="2"/>
            <a:r>
              <a:rPr lang="en-US" dirty="0" err="1">
                <a:latin typeface="Roboto Mono" pitchFamily="2" charset="0"/>
                <a:ea typeface="Roboto Mono" pitchFamily="2" charset="0"/>
              </a:rPr>
              <a:t>applyTo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 "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src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/**/*.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js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"</a:t>
            </a:r>
          </a:p>
          <a:p>
            <a:pPr lvl="2"/>
            <a:r>
              <a:rPr lang="en-US" dirty="0">
                <a:latin typeface="Roboto Mono" pitchFamily="2" charset="0"/>
                <a:ea typeface="Roboto Mono" pitchFamily="2" charset="0"/>
              </a:rPr>
              <a:t>---</a:t>
            </a:r>
            <a:endParaRPr lang="en-US" dirty="0"/>
          </a:p>
          <a:p>
            <a:r>
              <a:rPr lang="en-US" b="1" dirty="0"/>
              <a:t>Org: </a:t>
            </a:r>
            <a:r>
              <a:rPr lang="en-US" dirty="0"/>
              <a:t>In GitHub web UI</a:t>
            </a:r>
          </a:p>
          <a:p>
            <a:r>
              <a:rPr lang="en-US" b="1" dirty="0"/>
              <a:t>MCP: </a:t>
            </a:r>
            <a:r>
              <a:rPr lang="en-US" dirty="0"/>
              <a:t>Agent mode gear icon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4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32B3-0904-D0D8-CE00-3EAED25F8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9" y="2385062"/>
            <a:ext cx="17802146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8"/>
            <a:ext cx="7776756" cy="914400"/>
          </a:xfrm>
          <a:prstGeom prst="rect">
            <a:avLst/>
          </a:prstGeom>
        </p:spPr>
        <p:txBody>
          <a:bodyPr vert="horz" wrap="none" lIns="0" tIns="32970" rIns="65940" bIns="32970" rtlCol="0" anchor="b" anchorCtr="0">
            <a:noAutofit/>
          </a:bodyPr>
          <a:lstStyle/>
          <a:p>
            <a:pPr defTabSz="439502">
              <a:lnSpc>
                <a:spcPct val="85000"/>
              </a:lnSpc>
              <a:spcBef>
                <a:spcPct val="0"/>
              </a:spcBef>
            </a:pPr>
            <a:r>
              <a:rPr lang="en-US" sz="3526" dirty="0">
                <a:solidFill>
                  <a:srgbClr val="E5E5E5">
                    <a:lumMod val="1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75195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152381-2B80-40E7-030A-ACD1FB91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9" y="2455818"/>
            <a:ext cx="5573486" cy="6740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2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7" y="2542903"/>
            <a:ext cx="931818" cy="6653350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8660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2BDEC-224E-EE54-2D24-921B3C75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8100"/>
            <a:ext cx="18499138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4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Context Protocol (MCP) by Anthropic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3" y="2083658"/>
            <a:ext cx="10627050" cy="72263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173133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9AAC6-BB42-94B2-4F8C-DBD30569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1" y="-38100"/>
            <a:ext cx="18499138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41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GitHub Copilot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3CDC0-4246-B82A-E4EA-2857B87A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79" y="1638300"/>
            <a:ext cx="1609004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203" y="0"/>
            <a:ext cx="10825534" cy="102870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28-year Microsoft Certified Trainer (MCT)</a:t>
            </a:r>
          </a:p>
          <a:p>
            <a:r>
              <a:rPr lang="en-US" dirty="0"/>
              <a:t>7-year Microsoft MVP in Azure AI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1AA0544B-0605-925D-D660-448D42C5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276" y="3237572"/>
            <a:ext cx="4626768" cy="39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03519-E21D-CA0B-2BDA-1B8C605C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8100"/>
            <a:ext cx="18499138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F50E8-3EB5-BA82-D442-BB658219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772188" cy="104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04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2056C-229C-5335-A612-AE537BBE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1" y="-38100"/>
            <a:ext cx="18840450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7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FB8A7-0ADA-6D15-1B48-25AC7EF61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"/>
            <a:ext cx="18495544" cy="103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9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C8F5A-D925-959F-08AD-998D2667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3" y="-22059"/>
            <a:ext cx="18538658" cy="103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98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450DA-A9F2-5D14-993F-CC12427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5" y="0"/>
            <a:ext cx="1843087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19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662526"/>
              </p:ext>
            </p:extLst>
          </p:nvPr>
        </p:nvGraphicFramePr>
        <p:xfrm>
          <a:off x="2655278" y="3338472"/>
          <a:ext cx="13318904" cy="515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92297AF4-D93F-A1DC-D317-3D9E6FDAA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5717" y="3338472"/>
            <a:ext cx="4022610" cy="34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Flow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257300" y="4074604"/>
            <a:ext cx="1733549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[Foundations &amp; Core Workflow]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10 min break – Segment 2 [Chat Power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 10 min break – Segment 3 [Agentic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10 min break – Segment 4 [Enterprise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78AE-F548-FC79-99A8-D85EC4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87FF-CB86-2383-0712-FFA9C41B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add questions to the Q&amp;A window so I don’t miss them</a:t>
            </a:r>
          </a:p>
          <a:p>
            <a:r>
              <a:rPr lang="en-US" dirty="0"/>
              <a:t>Only O’Reilly folks and I can read them</a:t>
            </a:r>
          </a:p>
          <a:p>
            <a:r>
              <a:rPr lang="en-US" dirty="0"/>
              <a:t>Your name shows up as initials with no company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35671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32609</TotalTime>
  <Words>307</Words>
  <Application>Microsoft Office PowerPoint</Application>
  <PresentationFormat>Custom</PresentationFormat>
  <Paragraphs>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8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Open Sans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Segoe Pro</vt:lpstr>
      <vt:lpstr>Segoe UI</vt:lpstr>
      <vt:lpstr>Wingdings</vt:lpstr>
      <vt:lpstr>Wingdings 3</vt:lpstr>
      <vt:lpstr>PSTTCommons</vt:lpstr>
      <vt:lpstr>Standard_LiveLessons_2017</vt:lpstr>
      <vt:lpstr>PowerPoint Presentation</vt:lpstr>
      <vt:lpstr>Tim Warner</vt:lpstr>
      <vt:lpstr>Course Flow (Central time)</vt:lpstr>
      <vt:lpstr>Session Materials</vt:lpstr>
      <vt:lpstr>Session Recording + Badge</vt:lpstr>
      <vt:lpstr>Session Recording + Badge</vt:lpstr>
      <vt:lpstr>Session Recording + Badge</vt:lpstr>
      <vt:lpstr>Session Recording + Badge</vt:lpstr>
      <vt:lpstr>Questions?</vt:lpstr>
      <vt:lpstr>Keeping an LLM on task be like…</vt:lpstr>
      <vt:lpstr>GitHub Enterprise Cloud (GHEC)</vt:lpstr>
      <vt:lpstr>GPT Basic Architecture</vt:lpstr>
      <vt:lpstr>Custom Instructions Scopes</vt:lpstr>
      <vt:lpstr>Neural Network</vt:lpstr>
      <vt:lpstr>Context Length</vt:lpstr>
      <vt:lpstr> </vt:lpstr>
      <vt:lpstr>Model Context Protocol (MCP) by Anthropic</vt:lpstr>
      <vt:lpstr> </vt:lpstr>
      <vt:lpstr>Extending GitHub Copilot</vt:lpstr>
      <vt:lpstr> </vt:lpstr>
      <vt:lpstr> </vt:lpstr>
      <vt:lpstr> </vt:lpstr>
      <vt:lpstr> </vt:lpstr>
      <vt:lpstr> </vt:lpstr>
      <vt:lpstr>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1257</cp:revision>
  <cp:lastPrinted>2021-01-14T21:20:43Z</cp:lastPrinted>
  <dcterms:created xsi:type="dcterms:W3CDTF">2020-12-18T20:24:02Z</dcterms:created>
  <dcterms:modified xsi:type="dcterms:W3CDTF">2026-01-13T15:21:33Z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